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94" r:id="rId2"/>
    <p:sldId id="370" r:id="rId3"/>
    <p:sldId id="335" r:id="rId4"/>
    <p:sldId id="336" r:id="rId5"/>
    <p:sldId id="337" r:id="rId6"/>
    <p:sldId id="417" r:id="rId7"/>
    <p:sldId id="340" r:id="rId8"/>
    <p:sldId id="387" r:id="rId9"/>
    <p:sldId id="376" r:id="rId10"/>
    <p:sldId id="419" r:id="rId11"/>
    <p:sldId id="418" r:id="rId12"/>
    <p:sldId id="415" r:id="rId13"/>
    <p:sldId id="467" r:id="rId14"/>
    <p:sldId id="331" r:id="rId15"/>
    <p:sldId id="375" r:id="rId16"/>
    <p:sldId id="374" r:id="rId17"/>
    <p:sldId id="378" r:id="rId18"/>
    <p:sldId id="379" r:id="rId19"/>
    <p:sldId id="380" r:id="rId20"/>
    <p:sldId id="385" r:id="rId21"/>
    <p:sldId id="400" r:id="rId22"/>
    <p:sldId id="301" r:id="rId23"/>
    <p:sldId id="395" r:id="rId24"/>
    <p:sldId id="430" r:id="rId25"/>
    <p:sldId id="396" r:id="rId26"/>
    <p:sldId id="402" r:id="rId27"/>
    <p:sldId id="464" r:id="rId28"/>
    <p:sldId id="468" r:id="rId29"/>
    <p:sldId id="403" r:id="rId30"/>
    <p:sldId id="465" r:id="rId31"/>
    <p:sldId id="426" r:id="rId32"/>
    <p:sldId id="427" r:id="rId33"/>
    <p:sldId id="425" r:id="rId34"/>
    <p:sldId id="397" r:id="rId35"/>
    <p:sldId id="398" r:id="rId36"/>
    <p:sldId id="428" r:id="rId37"/>
    <p:sldId id="429" r:id="rId38"/>
    <p:sldId id="302" r:id="rId39"/>
    <p:sldId id="432" r:id="rId40"/>
    <p:sldId id="438" r:id="rId41"/>
    <p:sldId id="433" r:id="rId42"/>
    <p:sldId id="439" r:id="rId43"/>
    <p:sldId id="436" r:id="rId44"/>
    <p:sldId id="437" r:id="rId45"/>
    <p:sldId id="466" r:id="rId46"/>
    <p:sldId id="440" r:id="rId47"/>
    <p:sldId id="441" r:id="rId48"/>
    <p:sldId id="442" r:id="rId49"/>
    <p:sldId id="443" r:id="rId50"/>
    <p:sldId id="444" r:id="rId51"/>
    <p:sldId id="445" r:id="rId52"/>
    <p:sldId id="446" r:id="rId53"/>
    <p:sldId id="348" r:id="rId54"/>
    <p:sldId id="451" r:id="rId55"/>
    <p:sldId id="454" r:id="rId56"/>
    <p:sldId id="449" r:id="rId57"/>
    <p:sldId id="453" r:id="rId58"/>
    <p:sldId id="450" r:id="rId59"/>
    <p:sldId id="330" r:id="rId60"/>
    <p:sldId id="33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1" autoAdjust="0"/>
    <p:restoredTop sz="87771" autoAdjust="0"/>
  </p:normalViewPr>
  <p:slideViewPr>
    <p:cSldViewPr snapToGrid="0">
      <p:cViewPr varScale="1">
        <p:scale>
          <a:sx n="79" d="100"/>
          <a:sy n="79" d="100"/>
        </p:scale>
        <p:origin x="547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E44B-EBB0-415E-812D-999E3329532F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DE1D-8E33-4945-8725-E31E97FC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5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controls the position and sigma controls the </a:t>
            </a:r>
            <a:r>
              <a:rPr lang="en-US" i="1" dirty="0"/>
              <a:t>spread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components of this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9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components of this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the components of this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6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6A2B-4610-4FB2-B411-A1548BE07C3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253345/relationship-between-mle-and-least-squares-in-case-of-linear-regressi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m_M._Mitchel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~tom/mlbook/keyIdeas.pdf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 statistical perspective on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89B-5D46-4DBF-9940-8F4FF9C8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A50-2086-46CF-8101-99FC1149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67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Supervised statistical learning</a:t>
            </a:r>
            <a:r>
              <a:rPr lang="en-US" dirty="0"/>
              <a:t> involves building a statistical model for predicting, or estimating, an output based on one or more inputs.</a:t>
            </a:r>
          </a:p>
          <a:p>
            <a:r>
              <a:rPr lang="en-US" dirty="0"/>
              <a:t>Example supervised ML Algorithms: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We will focus on supervised learning first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9434-26B3-439D-938C-38BE95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7" y="1690687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8D8-E710-4676-ACF9-227BE618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690D-E23B-406E-ACE1-9A863273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04"/>
            <a:ext cx="5620789" cy="4672359"/>
          </a:xfrm>
        </p:spPr>
        <p:txBody>
          <a:bodyPr/>
          <a:lstStyle/>
          <a:p>
            <a:r>
              <a:rPr lang="en-US" dirty="0"/>
              <a:t>With unsupervised statistical learning, there are inputs but no supervising output; nevertheless we can learn relationships and structure from such data.</a:t>
            </a:r>
          </a:p>
          <a:p>
            <a:r>
              <a:rPr lang="en-US" dirty="0"/>
              <a:t>Example ML Algorithms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Mixture Models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D5ACF-7CDE-4C75-9BCB-8E85217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89" y="1309688"/>
            <a:ext cx="5408223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seen as learning a function that maps the input into an intermediate representation</a:t>
            </a:r>
          </a:p>
          <a:p>
            <a:r>
              <a:rPr lang="en-US" dirty="0"/>
              <a:t>That intermediate representation makes the data </a:t>
            </a:r>
            <a:r>
              <a:rPr lang="en-US" i="1" dirty="0"/>
              <a:t>easier to interpret</a:t>
            </a:r>
            <a:endParaRPr lang="en-US" dirty="0"/>
          </a:p>
          <a:p>
            <a:r>
              <a:rPr lang="en-US" dirty="0"/>
              <a:t>There should be a map back from such intermediate representation and the original space</a:t>
            </a:r>
          </a:p>
          <a:p>
            <a:r>
              <a:rPr lang="en-US" dirty="0"/>
              <a:t>The map from intermediate to feature space (</a:t>
            </a:r>
            <a:r>
              <a:rPr lang="en-US" i="1" dirty="0"/>
              <a:t>g</a:t>
            </a:r>
            <a:r>
              <a:rPr lang="en-US" dirty="0"/>
              <a:t>) should be as close as possible to the original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Clustering: Cluster the diabetic patients into groups</a:t>
            </a:r>
          </a:p>
          <a:p>
            <a:r>
              <a:rPr lang="en-US" dirty="0"/>
              <a:t>Example: K-Means</a:t>
            </a:r>
          </a:p>
          <a:p>
            <a:r>
              <a:rPr lang="en-US" dirty="0"/>
              <a:t>Topic modeling: Describe the content of a set of documents (e.g., tweets) based on </a:t>
            </a:r>
            <a:r>
              <a:rPr lang="en-US" i="1" dirty="0"/>
              <a:t>topics</a:t>
            </a:r>
            <a:r>
              <a:rPr lang="en-US" dirty="0"/>
              <a:t> (soft clustering)</a:t>
            </a:r>
          </a:p>
          <a:p>
            <a:r>
              <a:rPr lang="en-US" dirty="0"/>
              <a:t>Dimensionality reduction: Transform a large set of features into a smaller set of features while retaining the variability of the data</a:t>
            </a:r>
          </a:p>
          <a:p>
            <a:r>
              <a:rPr lang="en-US" dirty="0"/>
              <a:t>Example Dimensionality Reduction: Principal Component Analyses (PCA)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3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Supervised (See terminology in previous slides):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X (observation)</a:t>
            </a:r>
            <a:r>
              <a:rPr lang="en-US" dirty="0"/>
              <a:t> is associated with a </a:t>
            </a:r>
            <a:r>
              <a:rPr lang="en-US" i="1" dirty="0"/>
              <a:t>Y (target)</a:t>
            </a:r>
          </a:p>
          <a:p>
            <a:r>
              <a:rPr lang="en-US" dirty="0"/>
              <a:t>Unsupervised (See terminology in previous slides):</a:t>
            </a:r>
          </a:p>
          <a:p>
            <a:pPr lvl="1"/>
            <a:r>
              <a:rPr lang="en-US" dirty="0"/>
              <a:t>We have </a:t>
            </a:r>
            <a:r>
              <a:rPr lang="en-US" i="1" dirty="0"/>
              <a:t>X</a:t>
            </a:r>
            <a:r>
              <a:rPr lang="en-US" dirty="0"/>
              <a:t> but no Y (target)</a:t>
            </a:r>
          </a:p>
          <a:p>
            <a:r>
              <a:rPr lang="en-US" dirty="0"/>
              <a:t>Supervised learning is in general </a:t>
            </a:r>
            <a:r>
              <a:rPr lang="en-US" i="1" dirty="0"/>
              <a:t>easier</a:t>
            </a:r>
            <a:r>
              <a:rPr lang="en-US" dirty="0"/>
              <a:t> because we know how well we are building the association</a:t>
            </a:r>
          </a:p>
          <a:p>
            <a:r>
              <a:rPr lang="en-US" dirty="0"/>
              <a:t>Unsupervised learning is harder because there is no clear evaluation method.</a:t>
            </a:r>
          </a:p>
          <a:p>
            <a:r>
              <a:rPr lang="en-US" dirty="0"/>
              <a:t>This course will mostly deal with supervised learning.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7221"/>
          </a:xfrm>
        </p:spPr>
        <p:txBody>
          <a:bodyPr>
            <a:normAutofit/>
          </a:bodyPr>
          <a:lstStyle/>
          <a:p>
            <a:r>
              <a:rPr lang="en-US" sz="3200" dirty="0"/>
              <a:t>Identify the features and targets in the following examples:</a:t>
            </a:r>
          </a:p>
          <a:p>
            <a:pPr lvl="1"/>
            <a:r>
              <a:rPr lang="en-US" sz="2800" dirty="0"/>
              <a:t>Predict the price of a stock in 6 months from now, on the basis of company performance measures and economic data.</a:t>
            </a:r>
          </a:p>
          <a:p>
            <a:pPr lvl="1"/>
            <a:r>
              <a:rPr lang="en-US" sz="2800" dirty="0"/>
              <a:t>Predict whether a patient, hospitalized due to a heart attack, will have a second heart attack. The prediction is to be based on demographic, diet and clinical measurements for that patient.</a:t>
            </a:r>
          </a:p>
          <a:p>
            <a:pPr lvl="1"/>
            <a:r>
              <a:rPr lang="en-US" sz="2800" dirty="0"/>
              <a:t>Identify the numbers in a handwritten ZIP code, from a digitized image.</a:t>
            </a:r>
          </a:p>
          <a:p>
            <a:pPr lvl="1"/>
            <a:r>
              <a:rPr lang="en-US" sz="2800" dirty="0"/>
              <a:t>Predict the longitude and latitude of a car based on GPS measurements, accelerometer, and gyroscope</a:t>
            </a:r>
          </a:p>
          <a:p>
            <a:pPr lvl="1"/>
            <a:r>
              <a:rPr lang="en-US" sz="2800" dirty="0"/>
              <a:t>Predict the hash tags of a tweet based on its text</a:t>
            </a:r>
          </a:p>
        </p:txBody>
      </p:sp>
    </p:spTree>
    <p:extLst>
      <p:ext uri="{BB962C8B-B14F-4D97-AF65-F5344CB8AC3E}">
        <p14:creationId xmlns:p14="http://schemas.microsoft.com/office/powerpoint/2010/main" val="266295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015"/>
          </a:xfrm>
        </p:spPr>
        <p:txBody>
          <a:bodyPr>
            <a:normAutofit/>
          </a:bodyPr>
          <a:lstStyle/>
          <a:p>
            <a:r>
              <a:rPr lang="en-US" dirty="0"/>
              <a:t>We will say that </a:t>
            </a:r>
            <a:r>
              <a:rPr lang="en-US" b="1" dirty="0"/>
              <a:t>we want to learn a function </a:t>
            </a:r>
            <a:r>
              <a:rPr lang="en-US" b="1" i="1" dirty="0"/>
              <a:t>f </a:t>
            </a:r>
            <a:r>
              <a:rPr lang="en-US" b="1" dirty="0"/>
              <a:t>about a phenomenon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56298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33847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5629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2968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14444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10665367" y="56326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6748846" y="593176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2385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012C597-CD0A-2E41-AC73-1F1063AE19D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7007926" y="5762179"/>
            <a:ext cx="3657441" cy="29912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914400" y="2902848"/>
            <a:ext cx="397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function takes one element </a:t>
            </a:r>
            <a:r>
              <a:rPr lang="en-US" b="1" i="1" dirty="0"/>
              <a:t>x</a:t>
            </a:r>
            <a:r>
              <a:rPr lang="en-US" dirty="0"/>
              <a:t> that belongs to</a:t>
            </a:r>
            <a:r>
              <a:rPr lang="en-US" i="1" dirty="0"/>
              <a:t> </a:t>
            </a:r>
            <a:r>
              <a:rPr lang="en-US" dirty="0"/>
              <a:t>the feature space </a:t>
            </a:r>
            <a:r>
              <a:rPr lang="en-US" b="1" i="1" dirty="0"/>
              <a:t>X</a:t>
            </a:r>
            <a:r>
              <a:rPr lang="en-US" dirty="0"/>
              <a:t> and maps  it into </a:t>
            </a:r>
            <a:r>
              <a:rPr lang="en-US" i="1" dirty="0"/>
              <a:t>one and only one </a:t>
            </a:r>
            <a:r>
              <a:rPr lang="en-US" dirty="0"/>
              <a:t>element </a:t>
            </a:r>
            <a:r>
              <a:rPr lang="en-US" b="1" i="1" dirty="0"/>
              <a:t>y</a:t>
            </a:r>
            <a:r>
              <a:rPr lang="en-US" dirty="0"/>
              <a:t> in the output space </a:t>
            </a:r>
            <a:r>
              <a:rPr lang="en-US" b="1" i="1" dirty="0"/>
              <a:t>Y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5807" y="425771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92954" y="4261357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03944" y="4635292"/>
            <a:ext cx="0" cy="1814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87011" y="6449774"/>
            <a:ext cx="30818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84825" y="6519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7695" y="427636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3277" y="4707351"/>
            <a:ext cx="3048000" cy="1483749"/>
          </a:xfrm>
          <a:custGeom>
            <a:avLst/>
            <a:gdLst>
              <a:gd name="connsiteX0" fmla="*/ 0 w 3048000"/>
              <a:gd name="connsiteY0" fmla="*/ 939800 h 1483749"/>
              <a:gd name="connsiteX1" fmla="*/ 872067 w 3048000"/>
              <a:gd name="connsiteY1" fmla="*/ 338667 h 1483749"/>
              <a:gd name="connsiteX2" fmla="*/ 1938867 w 3048000"/>
              <a:gd name="connsiteY2" fmla="*/ 1481667 h 1483749"/>
              <a:gd name="connsiteX3" fmla="*/ 3048000 w 3048000"/>
              <a:gd name="connsiteY3" fmla="*/ 0 h 14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83749">
                <a:moveTo>
                  <a:pt x="0" y="939800"/>
                </a:moveTo>
                <a:cubicBezTo>
                  <a:pt x="274461" y="594078"/>
                  <a:pt x="548923" y="248356"/>
                  <a:pt x="872067" y="338667"/>
                </a:cubicBezTo>
                <a:cubicBezTo>
                  <a:pt x="1195211" y="428978"/>
                  <a:pt x="1576212" y="1538111"/>
                  <a:pt x="1938867" y="1481667"/>
                </a:cubicBezTo>
                <a:cubicBezTo>
                  <a:pt x="2301522" y="1425223"/>
                  <a:pt x="2674761" y="712611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724E5-E672-4649-B22F-7E8E91BAB9EA}"/>
              </a:ext>
            </a:extLst>
          </p:cNvPr>
          <p:cNvSpPr/>
          <p:nvPr/>
        </p:nvSpPr>
        <p:spPr>
          <a:xfrm>
            <a:off x="10888056" y="5463054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1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00060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3884" y="440631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1589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Predict the price of a stock in 6 months from now, based on company performance measures and economic data.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520622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833883" y="5526878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7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 capitalization, trading volume, stock price, and economic data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387254"/>
            <a:ext cx="39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stock price in 6 months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3884" y="4393510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4635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Predict the price of a stock in 6 months from now, based on company performance measures and economic data.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5034728"/>
            <a:ext cx="378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possible market capitalization, volumes, stock prices, and economic data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11492"/>
            <a:ext cx="420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possible  stock prices in 6 months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833883" y="6017748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9662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59329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46558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958057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5964313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605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91B-0FC4-2C4C-B3B1-20CC8845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CA3A-40F1-F34B-A6E4-014B7A25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 of learning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Function learning</a:t>
            </a:r>
          </a:p>
          <a:p>
            <a:r>
              <a:rPr lang="en-US" dirty="0"/>
              <a:t>Statistical learning</a:t>
            </a:r>
          </a:p>
          <a:p>
            <a:r>
              <a:rPr lang="en-US" dirty="0"/>
              <a:t>Prediction: Reducible vs irreducible error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Parametric models vs non-parametric models</a:t>
            </a:r>
          </a:p>
          <a:p>
            <a:r>
              <a:rPr lang="en-US" dirty="0"/>
              <a:t>Supervised vs unsupervised learning</a:t>
            </a:r>
          </a:p>
          <a:p>
            <a:r>
              <a:rPr lang="en-US" dirty="0"/>
              <a:t>Regression vs classification</a:t>
            </a:r>
          </a:p>
          <a:p>
            <a:r>
              <a:rPr lang="en-US" dirty="0"/>
              <a:t>Interpretability vs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82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Y=True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3660168"/>
            <a:ext cx="461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instances of demographics, diet, clinical measure of a patient hospitalized due to a heart attack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536890"/>
            <a:ext cx="39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specific patient will have a second heart attack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54314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112289"/>
            <a:ext cx="41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instances of demographics, diet, and clinical data of patients hospitalized for heart attack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1185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35618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or False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6041874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5410316"/>
            <a:ext cx="259080" cy="259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F03B4-5014-4C69-BD42-1068B004C4B5}"/>
              </a:ext>
            </a:extLst>
          </p:cNvPr>
          <p:cNvSpPr/>
          <p:nvPr/>
        </p:nvSpPr>
        <p:spPr>
          <a:xfrm>
            <a:off x="10791463" y="5507021"/>
            <a:ext cx="88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Diabetes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 baseline variables including age, sex, body mass index, average blood pressure, and six blood serum measurements were obtained for each of </a:t>
            </a:r>
            <a:r>
              <a:rPr lang="en-US" i="1" dirty="0"/>
              <a:t>n</a:t>
            </a:r>
            <a:r>
              <a:rPr lang="en-US" dirty="0"/>
              <a:t> = 442 diabetes patients, as well as the response of interest, a quantitative measure of disease progression one year after baseline</a:t>
            </a:r>
          </a:p>
          <a:p>
            <a:r>
              <a:rPr lang="en-US" dirty="0"/>
              <a:t>What might we want to “learn” from this dataset?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wish to learn something from the data </a:t>
                </a:r>
                <a:r>
                  <a:rPr lang="en-US" i="1" dirty="0"/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Statistical learning means that the data have been generated by some unknown</a:t>
                </a:r>
                <a:r>
                  <a:rPr lang="en-US" baseline="0" dirty="0"/>
                  <a:t> </a:t>
                </a:r>
                <a:r>
                  <a:rPr lang="en-US" i="1" baseline="0" dirty="0"/>
                  <a:t>random</a:t>
                </a:r>
                <a:r>
                  <a:rPr lang="en-US" i="0" baseline="0" dirty="0"/>
                  <a:t> </a:t>
                </a:r>
                <a:r>
                  <a:rPr lang="en-US" i="1" baseline="0" dirty="0"/>
                  <a:t>process</a:t>
                </a:r>
                <a:r>
                  <a:rPr lang="en-US" baseline="0" dirty="0"/>
                  <a:t>:</a:t>
                </a:r>
                <a:br>
                  <a:rPr lang="en-US" baseline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/>
                  <a:t>we wish to estimate the </a:t>
                </a:r>
                <a:r>
                  <a:rPr lang="en-US" b="1" i="1" dirty="0"/>
                  <a:t>unknown p</a:t>
                </a:r>
                <a:r>
                  <a:rPr lang="en-US" b="1" dirty="0"/>
                  <a:t> from such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  <a:blipFill rotWithShape="0">
                <a:blip r:embed="rId2"/>
                <a:stretch>
                  <a:fillRect l="-1217" t="-2998" r="-1391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24931" y="4454062"/>
            <a:ext cx="724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reads x and y follow the probability distribution described by p.</a:t>
            </a:r>
          </a:p>
        </p:txBody>
      </p:sp>
    </p:spTree>
    <p:extLst>
      <p:ext uri="{BB962C8B-B14F-4D97-AF65-F5344CB8AC3E}">
        <p14:creationId xmlns:p14="http://schemas.microsoft.com/office/powerpoint/2010/main" val="91081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9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learning refers to a set of approaches for estimating </a:t>
            </a:r>
            <a:r>
              <a:rPr lang="en-US" i="1" dirty="0"/>
              <a:t>f</a:t>
            </a:r>
            <a:r>
              <a:rPr lang="en-US" dirty="0"/>
              <a:t> assuming that noise is added into the system and that the noise cannot be predicted from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2915615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2915615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4749627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34387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/>
          <p:nvPr/>
        </p:nvCxnSpPr>
        <p:spPr>
          <a:xfrm flipV="1">
            <a:off x="7431260" y="4772328"/>
            <a:ext cx="3619341" cy="106839"/>
          </a:xfrm>
          <a:prstGeom prst="curvedConnector4">
            <a:avLst>
              <a:gd name="adj1" fmla="val 23042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989141" y="447766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216288" y="44813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: error term (the noise)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  <a:blipFill>
                <a:blip r:embed="rId4"/>
                <a:stretch>
                  <a:fillRect t="-10526" r="-19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9259004" y="3404235"/>
            <a:ext cx="20463" cy="1040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98434" y="296962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Added noise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900004" y="4348122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793339" y="5093406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86748" y="5027360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rot="5400000" flipH="1" flipV="1">
            <a:off x="8938050" y="2749733"/>
            <a:ext cx="363564" cy="3636225"/>
          </a:xfrm>
          <a:prstGeom prst="curvedConnector3">
            <a:avLst>
              <a:gd name="adj1" fmla="val 17331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6" idx="3"/>
          </p:cNvCxnSpPr>
          <p:nvPr/>
        </p:nvCxnSpPr>
        <p:spPr>
          <a:xfrm rot="16200000" flipH="1">
            <a:off x="8940410" y="3423674"/>
            <a:ext cx="343779" cy="3437961"/>
          </a:xfrm>
          <a:prstGeom prst="curvedConnector3">
            <a:avLst>
              <a:gd name="adj1" fmla="val 17753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7" idx="1"/>
          </p:cNvCxnSpPr>
          <p:nvPr/>
        </p:nvCxnSpPr>
        <p:spPr>
          <a:xfrm rot="16200000" flipH="1">
            <a:off x="9211737" y="3152348"/>
            <a:ext cx="94535" cy="3731370"/>
          </a:xfrm>
          <a:prstGeom prst="curvedConnector3">
            <a:avLst>
              <a:gd name="adj1" fmla="val -30607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03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222-F648-4522-A8AA-ECD9941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7458-9550-4DAE-8818-153D2EC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Prediction</a:t>
            </a:r>
          </a:p>
          <a:p>
            <a:r>
              <a:rPr lang="en-US" sz="48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174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For a new data point never seen before: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E.g., for the diabetes dataset, we might want to predict disease progression based on the BMI of a patient.</a:t>
                </a:r>
              </a:p>
              <a:p>
                <a:r>
                  <a:rPr lang="en-US" dirty="0"/>
                  <a:t>Noise is unpredictable and changes where we land in the output space randomly.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  <a:blipFill>
                <a:blip r:embed="rId3"/>
                <a:stretch>
                  <a:fillRect l="-812" t="-8333" r="-58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10" y="3720136"/>
            <a:ext cx="4064946" cy="282374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324129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3241297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5075309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506006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989141" y="480334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216288" y="480698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43475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5A0CDE0-5BD5-4169-BA67-AD8371895CAD}"/>
              </a:ext>
            </a:extLst>
          </p:cNvPr>
          <p:cNvCxnSpPr>
            <a:stCxn id="9" idx="0"/>
            <a:endCxn id="17" idx="0"/>
          </p:cNvCxnSpPr>
          <p:nvPr/>
        </p:nvCxnSpPr>
        <p:spPr>
          <a:xfrm rot="5400000" flipH="1" flipV="1">
            <a:off x="9056043" y="2989152"/>
            <a:ext cx="331834" cy="3840480"/>
          </a:xfrm>
          <a:prstGeom prst="curvedConnector3">
            <a:avLst>
              <a:gd name="adj1" fmla="val 168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8CE5DCE-4DB6-4139-B8D5-320E1E9B5536}"/>
              </a:ext>
            </a:extLst>
          </p:cNvPr>
          <p:cNvCxnSpPr>
            <a:stCxn id="9" idx="4"/>
            <a:endCxn id="10" idx="3"/>
          </p:cNvCxnSpPr>
          <p:nvPr/>
        </p:nvCxnSpPr>
        <p:spPr>
          <a:xfrm rot="5400000" flipH="1" flipV="1">
            <a:off x="9149569" y="3433358"/>
            <a:ext cx="53181" cy="3748881"/>
          </a:xfrm>
          <a:prstGeom prst="curvedConnector3">
            <a:avLst>
              <a:gd name="adj1" fmla="val -429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2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</a:t>
            </a:r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that there is a function such that</a:t>
                </a:r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wish to minimize some loss function using our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How much can the loss function be reduced?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2684-DDEB-4A64-814E-70784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BE6-E5E5-44EC-9AD2-3C40181ED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diagonal line represents the best estimate of the cloud of data points.</a:t>
            </a:r>
          </a:p>
          <a:p>
            <a:r>
              <a:rPr lang="en-US" dirty="0"/>
              <a:t>The best estimate is the line that minimizes the sum of the errors.</a:t>
            </a:r>
          </a:p>
          <a:p>
            <a:r>
              <a:rPr lang="en-US" dirty="0"/>
              <a:t>One error is shown as the vertical line.</a:t>
            </a:r>
          </a:p>
          <a:p>
            <a:r>
              <a:rPr lang="en-US" dirty="0"/>
              <a:t>The error is the distance between the diagonal line and the real data point.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3344F0A-5282-4233-963A-391C71DC9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006" y="2301555"/>
            <a:ext cx="4991100" cy="34671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14D38-7582-4E37-AC84-5B6E9217B450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6EDFD-243E-4AED-96AC-46DE67C077F8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850547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7EE59-350C-4D14-B893-775DF471E46C}"/>
              </a:ext>
            </a:extLst>
          </p:cNvPr>
          <p:cNvCxnSpPr>
            <a:cxnSpLocks/>
          </p:cNvCxnSpPr>
          <p:nvPr/>
        </p:nvCxnSpPr>
        <p:spPr>
          <a:xfrm flipV="1">
            <a:off x="8590327" y="3095539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0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A319-2DF0-480C-B208-3AD55CF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Error Loss Function (LSE)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</p:spPr>
            <p:txBody>
              <a:bodyPr/>
              <a:lstStyle/>
              <a:p>
                <a:r>
                  <a:rPr lang="en-US" dirty="0"/>
                  <a:t>Starting with simple 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Using calculus, we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minimized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  <a:blipFill>
                <a:blip r:embed="rId2"/>
                <a:stretch>
                  <a:fillRect l="-1940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E9406-9DC1-4488-83C0-FBEA4537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47" y="4546400"/>
            <a:ext cx="4449989" cy="1630562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6229E220-76D0-4A15-948C-C345EED66E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91292" y="2195117"/>
            <a:ext cx="4991100" cy="34671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62AF6F-BB98-4D32-BCE4-1D3D61231C97}"/>
              </a:ext>
            </a:extLst>
          </p:cNvPr>
          <p:cNvCxnSpPr>
            <a:cxnSpLocks/>
          </p:cNvCxnSpPr>
          <p:nvPr/>
        </p:nvCxnSpPr>
        <p:spPr>
          <a:xfrm flipV="1">
            <a:off x="7211203" y="2393481"/>
            <a:ext cx="3850547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8F3E98-791B-484A-9317-6A97494BC1FD}"/>
              </a:ext>
            </a:extLst>
          </p:cNvPr>
          <p:cNvCxnSpPr>
            <a:cxnSpLocks/>
          </p:cNvCxnSpPr>
          <p:nvPr/>
        </p:nvCxnSpPr>
        <p:spPr>
          <a:xfrm flipV="1">
            <a:off x="8880613" y="2989101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8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9176"/>
                <a:ext cx="10515600" cy="46977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Expected value of squared error yields individual reducible and irreducible error variances</a:t>
                </a:r>
                <a:endParaRPr lang="en-US" i="1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regroup</a:t>
                </a:r>
                <a:r>
                  <a:rPr lang="en-US" i="1" dirty="0"/>
                  <a:t>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apply FOIL</a:t>
                </a:r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9176"/>
                <a:ext cx="10515600" cy="4697787"/>
              </a:xfrm>
              <a:blipFill>
                <a:blip r:embed="rId2"/>
                <a:stretch>
                  <a:fillRect l="-1043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15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658717"/>
            <a:ext cx="10515600" cy="998884"/>
          </a:xfrm>
        </p:spPr>
        <p:txBody>
          <a:bodyPr/>
          <a:lstStyle/>
          <a:p>
            <a:r>
              <a:rPr lang="en-US" dirty="0"/>
              <a:t>What is learning?</a:t>
            </a:r>
          </a:p>
        </p:txBody>
      </p:sp>
    </p:spTree>
    <p:extLst>
      <p:ext uri="{BB962C8B-B14F-4D97-AF65-F5344CB8AC3E}">
        <p14:creationId xmlns:p14="http://schemas.microsoft.com/office/powerpoint/2010/main" val="1527710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0C32-7BC3-4020-958C-914A70C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, distribute E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i="1" dirty="0"/>
                  <a:t>goes to 0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 is expected to be Gaussian and have 0 mean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because E(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reducible</a:t>
                </a:r>
                <a:r>
                  <a:rPr lang="en-US" dirty="0"/>
                  <a:t> variance = LSE</a:t>
                </a:r>
              </a:p>
              <a:p>
                <a:pPr marL="0" indent="0">
                  <a:buNone/>
                </a:pPr>
                <a:r>
                  <a:rPr lang="en-US" dirty="0"/>
                  <a:t>Identity: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irreducible</a:t>
                </a:r>
                <a:r>
                  <a:rPr lang="en-US" dirty="0"/>
                  <a:t> variance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6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959-15C7-4CFF-8E3D-2CC4059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and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Suppose that x1, x2, x3, …, </a:t>
                </a:r>
                <a:r>
                  <a:rPr lang="en-US" sz="4000" dirty="0" err="1"/>
                  <a:t>xN</a:t>
                </a:r>
                <a:r>
                  <a:rPr lang="en-US" sz="4000" dirty="0"/>
                  <a:t> are characteristics of a patient’s blood sample.</a:t>
                </a:r>
              </a:p>
              <a:p>
                <a:r>
                  <a:rPr lang="en-US" sz="4000" dirty="0"/>
                  <a:t>Suppose that Y is a variable encoding the patient’s risk for severe reaction to a drug</a:t>
                </a:r>
              </a:p>
              <a:p>
                <a:r>
                  <a:rPr lang="en-US" sz="4000" dirty="0"/>
                  <a:t>Our goal is to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using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42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3F0-D32B-4349-A10D-CCDE039E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Reducible error is the error that can be reduced by optimizing hyper parameters of f(x)</a:t>
                </a:r>
              </a:p>
              <a:p>
                <a:r>
                  <a:rPr lang="en-US" dirty="0"/>
                  <a:t>For example, the general form of a linear regression equation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Where: </a:t>
                </a:r>
                <a:r>
                  <a:rPr lang="en-US" b="1" dirty="0"/>
                  <a:t>m</a:t>
                </a:r>
                <a:r>
                  <a:rPr lang="en-US" dirty="0"/>
                  <a:t> is the slope, </a:t>
                </a:r>
                <a:r>
                  <a:rPr lang="en-US" b="1" dirty="0"/>
                  <a:t>b</a:t>
                </a:r>
                <a:r>
                  <a:rPr lang="en-US" dirty="0"/>
                  <a:t> is the y intercept, </a:t>
                </a:r>
                <a:r>
                  <a:rPr lang="en-US" b="1" dirty="0"/>
                  <a:t>x</a:t>
                </a:r>
                <a:r>
                  <a:rPr lang="en-US" dirty="0"/>
                  <a:t> is the training data,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predicted value.</a:t>
                </a:r>
              </a:p>
              <a:p>
                <a:r>
                  <a:rPr lang="en-US" dirty="0"/>
                  <a:t>Least squares error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minimize the least squares loss function by selecting model parameters m and b such that LSE is minimized.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6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764-9627-4607-8069-154C18C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Irreducible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C145-23D7-439B-B16F-B7662CD9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The irreducible error ‘epsilon’ in the diabetes data set example could be due to:</a:t>
            </a:r>
          </a:p>
          <a:p>
            <a:pPr lvl="1"/>
            <a:r>
              <a:rPr lang="en-US" sz="4000" dirty="0"/>
              <a:t>The patient’s general health on a given day</a:t>
            </a:r>
          </a:p>
          <a:p>
            <a:pPr lvl="1"/>
            <a:r>
              <a:rPr lang="en-US" sz="4000" dirty="0"/>
              <a:t>Small manufacturing variations in the drug</a:t>
            </a:r>
          </a:p>
          <a:p>
            <a:pPr lvl="1"/>
            <a:r>
              <a:rPr lang="en-US" sz="4000" dirty="0"/>
              <a:t>Small measurement errors in x1, x2, x3, …, </a:t>
            </a:r>
            <a:r>
              <a:rPr lang="en-US" sz="4000" dirty="0" err="1"/>
              <a:t>xN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/>
          </a:bodyPr>
          <a:lstStyle/>
          <a:p>
            <a:r>
              <a:rPr lang="en-US" sz="3600" b="1" dirty="0"/>
              <a:t>Inference</a:t>
            </a:r>
            <a:r>
              <a:rPr lang="en-US" sz="3600" dirty="0"/>
              <a:t>: Sometimes we want to understand </a:t>
            </a:r>
            <a:r>
              <a:rPr lang="en-US" sz="3600" i="1" dirty="0"/>
              <a:t>f</a:t>
            </a:r>
            <a:r>
              <a:rPr lang="en-US" sz="3600" dirty="0"/>
              <a:t> (look inside </a:t>
            </a:r>
            <a:r>
              <a:rPr lang="en-US" sz="3600" i="1" dirty="0"/>
              <a:t>f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Which predictors are important in the process of predicting Y:  e.g., do we need to include </a:t>
            </a:r>
            <a:r>
              <a:rPr lang="en-US" sz="3200" i="1" dirty="0"/>
              <a:t>gender</a:t>
            </a:r>
            <a:r>
              <a:rPr lang="en-US" sz="3200" dirty="0"/>
              <a:t> in the prediction of blood pressure?</a:t>
            </a:r>
          </a:p>
          <a:p>
            <a:pPr lvl="1"/>
            <a:r>
              <a:rPr lang="en-US" sz="3200" dirty="0"/>
              <a:t>Relationship between </a:t>
            </a:r>
            <a:r>
              <a:rPr lang="en-US" sz="3200" i="1" dirty="0"/>
              <a:t>Y</a:t>
            </a:r>
            <a:r>
              <a:rPr lang="en-US" sz="3200" dirty="0"/>
              <a:t> and each </a:t>
            </a:r>
            <a:r>
              <a:rPr lang="en-US" sz="3200" i="1" dirty="0"/>
              <a:t>X: </a:t>
            </a:r>
            <a:r>
              <a:rPr lang="en-US" sz="3200" dirty="0"/>
              <a:t> e.g., blood pressure is higher for older people?</a:t>
            </a:r>
          </a:p>
          <a:p>
            <a:pPr lvl="1"/>
            <a:r>
              <a:rPr lang="en-US" sz="3200" dirty="0"/>
              <a:t>Is the relationship between </a:t>
            </a:r>
            <a:r>
              <a:rPr lang="en-US" sz="3200" i="1" dirty="0"/>
              <a:t>Y</a:t>
            </a:r>
            <a:r>
              <a:rPr lang="en-US" sz="3200" dirty="0"/>
              <a:t> and </a:t>
            </a:r>
            <a:r>
              <a:rPr lang="en-US" sz="3200" i="1" dirty="0"/>
              <a:t>X</a:t>
            </a:r>
            <a:r>
              <a:rPr lang="en-US" sz="3200" dirty="0"/>
              <a:t> appropriately captured by the model? Is the linear relationship enough?</a:t>
            </a:r>
          </a:p>
        </p:txBody>
      </p:sp>
    </p:spTree>
    <p:extLst>
      <p:ext uri="{BB962C8B-B14F-4D97-AF65-F5344CB8AC3E}">
        <p14:creationId xmlns:p14="http://schemas.microsoft.com/office/powerpoint/2010/main" val="263501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1"/>
          </a:xfrm>
        </p:spPr>
        <p:txBody>
          <a:bodyPr>
            <a:normAutofit/>
          </a:bodyPr>
          <a:lstStyle/>
          <a:p>
            <a:r>
              <a:rPr lang="en-US" dirty="0"/>
              <a:t>We estimate using </a:t>
            </a:r>
            <a:r>
              <a:rPr lang="en-US" b="1" dirty="0"/>
              <a:t>training data</a:t>
            </a:r>
            <a:r>
              <a:rPr lang="en-US" dirty="0"/>
              <a:t>. </a:t>
            </a:r>
          </a:p>
          <a:p>
            <a:r>
              <a:rPr lang="en-US" dirty="0"/>
              <a:t>For notation, we will assume that we have </a:t>
            </a:r>
            <a:r>
              <a:rPr lang="en-US" i="1" dirty="0"/>
              <a:t>n observations </a:t>
            </a:r>
            <a:r>
              <a:rPr lang="en-US" dirty="0"/>
              <a:t>where each observation is a row in the data set.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is a specific row / column value in the data set:  ‘</a:t>
            </a:r>
            <a:r>
              <a:rPr lang="en-US" dirty="0" err="1"/>
              <a:t>i</a:t>
            </a:r>
            <a:r>
              <a:rPr lang="en-US" dirty="0"/>
              <a:t>’ is the row and j is the column. </a:t>
            </a:r>
          </a:p>
          <a:p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is the independent variable / target / class for a specific observation.</a:t>
            </a:r>
          </a:p>
          <a:p>
            <a:r>
              <a:rPr lang="en-US" dirty="0"/>
              <a:t>Two main methods for estimating F</a:t>
            </a:r>
          </a:p>
          <a:p>
            <a:pPr lvl="1"/>
            <a:r>
              <a:rPr lang="en-US" dirty="0"/>
              <a:t>Parametric Methods</a:t>
            </a:r>
          </a:p>
          <a:p>
            <a:pPr lvl="1"/>
            <a:r>
              <a:rPr lang="en-US" dirty="0"/>
              <a:t>Non 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787812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9E8-A89F-44CF-BE17-9E6A53D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410-6C2A-4389-9EEF-B87DFE28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Makes an assumption about the shape of </a:t>
            </a:r>
            <a:r>
              <a:rPr lang="en-US" sz="4400" i="1" dirty="0"/>
              <a:t>f</a:t>
            </a:r>
          </a:p>
          <a:p>
            <a:r>
              <a:rPr lang="en-US" sz="4400" dirty="0"/>
              <a:t>For example, assume the form of </a:t>
            </a:r>
            <a:r>
              <a:rPr lang="en-US" sz="4400" i="1" dirty="0"/>
              <a:t>f</a:t>
            </a:r>
            <a:r>
              <a:rPr lang="en-US" sz="4400" dirty="0"/>
              <a:t> is a linear model</a:t>
            </a:r>
          </a:p>
          <a:p>
            <a:r>
              <a:rPr lang="en-US" sz="4400" dirty="0"/>
              <a:t>Use a procedure to fit or train the model and reduce the loss function for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34E2-0E1E-4D73-A454-5628CDA8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Nonparametric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AB-81E2-44C2-B559-01136DA6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Nonparametric methods don’t make assumptions about </a:t>
            </a:r>
            <a:r>
              <a:rPr lang="en-US" sz="3600" i="1" dirty="0"/>
              <a:t>f</a:t>
            </a:r>
            <a:r>
              <a:rPr lang="en-US" sz="3600" dirty="0"/>
              <a:t>.</a:t>
            </a:r>
          </a:p>
          <a:p>
            <a:r>
              <a:rPr lang="en-US" sz="3600" dirty="0"/>
              <a:t>Example: Non parametric means that the model does not impose a specific function like linear regression (which assumes that y = mx + b)</a:t>
            </a:r>
          </a:p>
          <a:p>
            <a:r>
              <a:rPr lang="en-US" sz="3600" dirty="0"/>
              <a:t>Informally, they try to get as close as possible to the training data but not too close.</a:t>
            </a:r>
          </a:p>
          <a:p>
            <a:r>
              <a:rPr lang="en-US" sz="3600" dirty="0"/>
              <a:t>In general, the more data, the better the fit, but the harder to interpret.</a:t>
            </a:r>
          </a:p>
          <a:p>
            <a:r>
              <a:rPr lang="en-US" sz="3600" dirty="0"/>
              <a:t>Example Non Parametric Method:</a:t>
            </a:r>
          </a:p>
          <a:p>
            <a:pPr lvl="1"/>
            <a:r>
              <a:rPr lang="en-US" sz="32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2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estimate </a:t>
            </a:r>
            <a:r>
              <a:rPr lang="en-US" i="1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latin typeface="Cambria Math" charset="0"/>
                  </a:rPr>
                  <a:t>Sometimes</a:t>
                </a:r>
                <a:r>
                  <a:rPr lang="en-US" i="0" baseline="0" dirty="0">
                    <a:latin typeface="Cambria Math" charset="0"/>
                  </a:rPr>
                  <a:t>, the probability distribution that generated the data is known or assumed to be known except for a couple of parameters describing it.</a:t>
                </a:r>
              </a:p>
              <a:p>
                <a:r>
                  <a:rPr lang="en-US" dirty="0">
                    <a:latin typeface="Cambria Math" charset="0"/>
                  </a:rPr>
                  <a:t>For example, say our target data follows a random normal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In this example, we can estimate </a:t>
                </a:r>
                <a:r>
                  <a:rPr lang="en-US" i="1" dirty="0">
                    <a:latin typeface="Cambria Math" charset="0"/>
                  </a:rPr>
                  <a:t>f </a:t>
                </a:r>
                <a:r>
                  <a:rPr lang="en-US" dirty="0">
                    <a:latin typeface="Cambria Math" charset="0"/>
                  </a:rPr>
                  <a:t> by estimating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to infer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  <a:blipFill>
                <a:blip r:embed="rId2"/>
                <a:stretch>
                  <a:fillRect l="-1043" t="-2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9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3601-930F-4699-9044-5EA11460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F00-889D-4FFF-8555-42F3A458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distribution parameters that are most likely to best represent the data.</a:t>
            </a:r>
          </a:p>
          <a:p>
            <a:r>
              <a:rPr lang="en-US" dirty="0"/>
              <a:t>For example, if data follows the normal distribution, estimate the mean and standard deviation of the normal distribution that produces a distribution that is the closest match to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2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Merriam-Webster: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act or experience of one that learns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Knowledge or skill acquired by instruction or study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Modification of a behavioral tendency by experience (such as exposure to conditioning)</a:t>
            </a:r>
          </a:p>
        </p:txBody>
      </p:sp>
    </p:spTree>
    <p:extLst>
      <p:ext uri="{BB962C8B-B14F-4D97-AF65-F5344CB8AC3E}">
        <p14:creationId xmlns:p14="http://schemas.microsoft.com/office/powerpoint/2010/main" val="84226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</a:t>
                </a:r>
                <a:r>
                  <a:rPr lang="en-US" baseline="0" dirty="0"/>
                  <a:t> or Normal distribution: most common probability distribution</a:t>
                </a:r>
              </a:p>
              <a:p>
                <a:r>
                  <a:rPr lang="en-US" dirty="0"/>
                  <a:t>The Gaussian distribution is f</a:t>
                </a:r>
                <a:r>
                  <a:rPr lang="en-US" baseline="0" dirty="0"/>
                  <a:t>ully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aseline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  <a:blipFill>
                <a:blip r:embed="rId3"/>
                <a:stretch>
                  <a:fillRect l="-1043" t="-655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766354" y="3296930"/>
            <a:ext cx="4559271" cy="307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/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~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√2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77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E1B-8C76-44D9-A8A1-5552E14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represents the mean and standard deviation of the normal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Say ‘y’ represents the data observations in a data set</a:t>
                </a:r>
              </a:p>
              <a:p>
                <a:r>
                  <a:rPr lang="en-US" dirty="0"/>
                  <a:t>Then MLE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MLE is maximized when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∣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maximized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arg</a:t>
                </a:r>
                <a:r>
                  <a:rPr lang="en-US" dirty="0"/>
                  <a:t> max function picks the maximum probability</a:t>
                </a:r>
              </a:p>
              <a:p>
                <a:r>
                  <a:rPr lang="en-US" dirty="0"/>
                  <a:t>In the case of a Gaussian </a:t>
                </a:r>
                <a:r>
                  <a:rPr lang="en-US" dirty="0" err="1"/>
                  <a:t>distributiuon</a:t>
                </a:r>
                <a:r>
                  <a:rPr lang="en-US" dirty="0"/>
                  <a:t>, we are essentially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provides the best fit to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27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344-C3CA-4368-837D-7178592C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high-level description of 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data set that follows some probability distribution …</a:t>
                </a:r>
              </a:p>
              <a:p>
                <a:r>
                  <a:rPr lang="en-US" sz="2000" dirty="0"/>
                  <a:t>We will use the Gaussian Normal distribution in this example but MLE can apply to any distribution</a:t>
                </a:r>
              </a:p>
              <a:p>
                <a:r>
                  <a:rPr lang="en-US" sz="2000" dirty="0"/>
                  <a:t>Say we plot the data histogram and it looks Gaussian – like the data at the top right</a:t>
                </a:r>
              </a:p>
              <a:p>
                <a:r>
                  <a:rPr lang="en-US" sz="2000" dirty="0"/>
                  <a:t>MLE is the process of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that best fits the data (for a normal distribution)</a:t>
                </a:r>
              </a:p>
              <a:p>
                <a:r>
                  <a:rPr lang="en-US" sz="2000" dirty="0"/>
                  <a:t>Essentially, MLE is the process of finding the general distribution (like on bottom right) that best fits the data at the top right.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  <a:blipFill>
                <a:blip r:embed="rId2"/>
                <a:stretch>
                  <a:fillRect l="-957" t="-1401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19D06A-C9E8-489B-A9CE-E62D5C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54254"/>
            <a:ext cx="3749826" cy="249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88D65-30A5-492F-ADA8-CEA5BAFB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6401993" y="4157025"/>
            <a:ext cx="3698938" cy="24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ADF0-1C29-4517-B0B0-B8238595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4865-69D4-4070-9725-E4C0713C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slides on using MLE to derive the least squares equation uses information from the following stack exchange URL:  </a:t>
            </a:r>
            <a:r>
              <a:rPr lang="en-US" dirty="0">
                <a:hlinkClick r:id="rId2"/>
              </a:rPr>
              <a:t>https://stats.stackexchange.com/questions/253345/relationship-between-mle-and-least-squares-in-case-of-linear-regression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5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57C9-52BE-4EF4-B79E-41CB1E1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latin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Note that the model error (residual) is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en-US" altLang="en-US" sz="3200" b="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b="0" dirty="0">
                    <a:ea typeface="Cambria Math" panose="02040503050406030204" pitchFamily="18" charset="0"/>
                  </a:rPr>
                  <a:t>The goal is to find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 that minimizes the L2 norm squared of the reducible error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altLang="en-US" sz="3200" b="1" dirty="0">
                    <a:ea typeface="Cambria Math" panose="02040503050406030204" pitchFamily="18" charset="0"/>
                  </a:rPr>
                  <a:t>Note: In this context, </a:t>
                </a:r>
                <a14:m>
                  <m:oMath xmlns:m="http://schemas.openxmlformats.org/officeDocument/2006/math">
                    <m:r>
                      <a:rPr lang="en-US" alt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en-US" sz="3200" b="1" dirty="0">
                    <a:ea typeface="Cambria Math" panose="02040503050406030204" pitchFamily="18" charset="0"/>
                  </a:rPr>
                  <a:t> is the reducible error!</a:t>
                </a:r>
              </a:p>
              <a:p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endParaRPr lang="en-US" altLang="en-US" sz="3200" b="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80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0D41210-0237-4A3A-8A02-A9B7B4DB9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6" y="5176246"/>
            <a:ext cx="10288088" cy="7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1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636-2209-4DE6-8864-6D559AB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calculates the shortest distance between the start </a:t>
                </a:r>
              </a:p>
              <a:p>
                <a:r>
                  <a:rPr lang="en-US" dirty="0"/>
                  <a:t>Also known as the “Euclidian” Norm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85EC7C-8E7C-4E01-BF7A-EE7C5152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201194"/>
            <a:ext cx="3095625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53873-1FC3-4709-9439-910194190F59}"/>
              </a:ext>
            </a:extLst>
          </p:cNvPr>
          <p:cNvSpPr txBox="1"/>
          <p:nvPr/>
        </p:nvSpPr>
        <p:spPr>
          <a:xfrm>
            <a:off x="7319682" y="3850341"/>
            <a:ext cx="26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07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79CC-E0D7-42D7-83A0-8A0109C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15771"/>
                <a:ext cx="10515600" cy="33611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Using the model derived on the previous slide (and shown above), we can derive the likelihood of the data given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using the multiplication rule for independent probabilities: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the normal distribution with 0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dirty="0"/>
                  <a:t> = an individual outcome, x</a:t>
                </a:r>
                <a:r>
                  <a:rPr lang="en-US" baseline="-25000" dirty="0"/>
                  <a:t>i </a:t>
                </a:r>
                <a:r>
                  <a:rPr lang="en-US" dirty="0"/>
                  <a:t>= an individual observation, </a:t>
                </a:r>
                <a:r>
                  <a:rPr lang="el-GR" dirty="0"/>
                  <a:t>β</a:t>
                </a:r>
                <a:r>
                  <a:rPr lang="en-US" dirty="0"/>
                  <a:t> = a regression coefficient.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15771"/>
                <a:ext cx="10515600" cy="3361191"/>
              </a:xfrm>
              <a:blipFill>
                <a:blip r:embed="rId4"/>
                <a:stretch>
                  <a:fillRect l="-928" t="-4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926137-D85E-40B4-8281-271EC95E2D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75" y="3920680"/>
            <a:ext cx="5400319" cy="481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14009-C22F-4683-A5C7-230AB6992C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6" y="1871051"/>
            <a:ext cx="10288088" cy="7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70A-86AE-4D30-ABF9-D5A89B2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</p:spPr>
            <p:txBody>
              <a:bodyPr/>
              <a:lstStyle/>
              <a:p>
                <a:r>
                  <a:rPr lang="en-US" dirty="0"/>
                  <a:t>Now plug the error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 the normal equation.</a:t>
                </a:r>
              </a:p>
              <a:p>
                <a:r>
                  <a:rPr lang="en-US" dirty="0"/>
                  <a:t>And plug the normal equation into the likelihood equation: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  <a:blipFill>
                <a:blip r:embed="rId3"/>
                <a:stretch>
                  <a:fillRect l="-1043" t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50E1E9-45CE-431A-9C92-A3A565173E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4" y="3071224"/>
            <a:ext cx="8735211" cy="1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7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93A4-062C-4855-9085-D1A653A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15D-2656-4237-85B5-EECA526E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33676"/>
          </a:xfrm>
        </p:spPr>
        <p:txBody>
          <a:bodyPr>
            <a:normAutofit/>
          </a:bodyPr>
          <a:lstStyle/>
          <a:p>
            <a:r>
              <a:rPr lang="en-US" dirty="0"/>
              <a:t>When dealing with likelihoods, it’s generally easier to take the log because products become sums and exponentials go away.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6B31A-0C81-4022-9FCB-DE6DAC6F8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1" y="2703353"/>
            <a:ext cx="8735211" cy="109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B2632-4E98-4D8E-ADE0-F9559D25B9A5}"/>
              </a:ext>
            </a:extLst>
          </p:cNvPr>
          <p:cNvSpPr txBox="1"/>
          <p:nvPr/>
        </p:nvSpPr>
        <p:spPr>
          <a:xfrm>
            <a:off x="838200" y="3976450"/>
            <a:ext cx="9724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the log transform to the equation on the previous slide (shown above) yields the equation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A5279-DFB3-4298-9385-9414A1254E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007"/>
            <a:ext cx="9303760" cy="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0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FE9-C39E-487A-A25D-A1AB824C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</p:spPr>
            <p:txBody>
              <a:bodyPr/>
              <a:lstStyle/>
              <a:p>
                <a:r>
                  <a:rPr lang="en-US" dirty="0"/>
                  <a:t>Since we want the maximum likelihood estimate, we want to find the maximum of the equation above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 The first term doesn’t impact the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  <a:blipFill>
                <a:blip r:embed="rId4"/>
                <a:stretch>
                  <a:fillRect l="-1043" t="-7359" r="-638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273B46-109C-4DDA-B01A-A3EB1E71F5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0" y="4110446"/>
            <a:ext cx="8376640" cy="122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F446-12E2-40F5-8A75-A68E7D551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0" y="1558516"/>
            <a:ext cx="9303760" cy="79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/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acc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9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115282" y="1990073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Tom Mitchell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50633" cy="3791404"/>
          </a:xfrm>
        </p:spPr>
        <p:txBody>
          <a:bodyPr>
            <a:normAutofit/>
          </a:bodyPr>
          <a:lstStyle/>
          <a:p>
            <a:r>
              <a:rPr lang="en-US" sz="3600" dirty="0"/>
              <a:t>Tom Mitchell: Professor of Machine Learning and Computer Science, Carnegie Mellon University</a:t>
            </a:r>
          </a:p>
          <a:p>
            <a:r>
              <a:rPr lang="en-US" sz="3600" dirty="0">
                <a:hlinkClick r:id="rId4"/>
              </a:rPr>
              <a:t>https://en.wikipedia.org/wiki/Tom_M._Mitchell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7591215" y="1252993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2312186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34F2-94C6-4F73-9825-47D6CB2B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the denominator is a constant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  And, the maximum of a negative is like finding the minimum of  a negative without the negative: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  <a:blipFill>
                <a:blip r:embed="rId4"/>
                <a:stretch>
                  <a:fillRect l="-1043" t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D64BCC-88D6-46E8-9D79-6980CD636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1564368"/>
            <a:ext cx="8376640" cy="1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8E41F-C3D1-4ADB-BA92-CCB1C3FFB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461431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3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634-41FB-4714-9AC8-36D1209B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for this to work, we had to make certain model 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0 mean and constant variance</a:t>
                </a:r>
              </a:p>
              <a:p>
                <a:r>
                  <a:rPr lang="en-US" dirty="0"/>
                  <a:t>Under the above assumed conditions, MLE is equivalent to least squares.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54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96F-8CB5-4B8C-84BC-1D01C739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6956" y="295712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Solving the MLE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converting to matrix form (beyond the scope of this class) produces the equation that the computer uses to find the linear regression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6956" y="2957128"/>
                <a:ext cx="10515600" cy="1325563"/>
              </a:xfrm>
              <a:blipFill>
                <a:blip r:embed="rId4"/>
                <a:stretch>
                  <a:fillRect l="-1043" t="-7339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95FF1-457F-4F07-AA62-91299ADDDD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2" y="4538935"/>
            <a:ext cx="6874933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6E732-6B45-40B7-A378-0E1B3D1B42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71" y="169068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/>
          <a:p>
            <a:r>
              <a:rPr lang="en-US" dirty="0"/>
              <a:t>MLE is used to find the probability distribution parameters that make the distribution best represent the data</a:t>
            </a:r>
          </a:p>
          <a:p>
            <a:r>
              <a:rPr lang="en-US" dirty="0"/>
              <a:t>If the distribution of the data is normal, we need to estimate the mean and standard deviation that makes the normal distribution best represent the data.</a:t>
            </a:r>
          </a:p>
          <a:p>
            <a:r>
              <a:rPr lang="en-US" dirty="0"/>
              <a:t>The math to estimate the best parameters can be quite messy but the results can be quite simple.</a:t>
            </a:r>
          </a:p>
          <a:p>
            <a:r>
              <a:rPr lang="en-US" dirty="0"/>
              <a:t>We typically do not do MLE calculations by hand; but rather, let the computer do the work for us.</a:t>
            </a:r>
          </a:p>
          <a:p>
            <a:r>
              <a:rPr lang="en-US" dirty="0"/>
              <a:t>MLE can be applied to any probability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9051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20EA-3ACA-4BA2-A0CA-EF85473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C144-DBAA-43A1-BE97-C284DFCD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5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Assume we have a data set which has a body mass index predictor(X) and a diabetes disease progression target (Y).</a:t>
            </a:r>
          </a:p>
          <a:p>
            <a:r>
              <a:rPr lang="en-US" dirty="0"/>
              <a:t>The goal is to find the line that is the best fit based on minimizing least squares.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5F384-BE9E-4359-B468-61DAA0D9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0" y="3363914"/>
            <a:ext cx="4549067" cy="31600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CB1BF-AE5B-4883-B0F3-DE36A46C332C}"/>
              </a:ext>
            </a:extLst>
          </p:cNvPr>
          <p:cNvCxnSpPr>
            <a:cxnSpLocks/>
          </p:cNvCxnSpPr>
          <p:nvPr/>
        </p:nvCxnSpPr>
        <p:spPr>
          <a:xfrm flipV="1">
            <a:off x="3670485" y="3530804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91B41-29D8-45C0-8411-7BE2F051B5AA}"/>
              </a:ext>
            </a:extLst>
          </p:cNvPr>
          <p:cNvCxnSpPr>
            <a:cxnSpLocks/>
          </p:cNvCxnSpPr>
          <p:nvPr/>
        </p:nvCxnSpPr>
        <p:spPr>
          <a:xfrm flipV="1">
            <a:off x="3670485" y="5101366"/>
            <a:ext cx="3895107" cy="42277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58DC5-4733-4281-8424-8FC8D3D7BDED}"/>
              </a:ext>
            </a:extLst>
          </p:cNvPr>
          <p:cNvCxnSpPr>
            <a:cxnSpLocks/>
          </p:cNvCxnSpPr>
          <p:nvPr/>
        </p:nvCxnSpPr>
        <p:spPr>
          <a:xfrm flipV="1">
            <a:off x="4121747" y="3530804"/>
            <a:ext cx="1368857" cy="259897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The goal is to minimize summation of the squared error </a:t>
                </a:r>
                <a14:m>
                  <m:oMath xmlns:m="http://schemas.openxmlformats.org/officeDocument/2006/math"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across all data points.</a:t>
                </a:r>
              </a:p>
              <a:p>
                <a:r>
                  <a:rPr lang="en-US" sz="11200" dirty="0">
                    <a:latin typeface="Calibri" charset="0"/>
                    <a:ea typeface="Calibri" charset="0"/>
                    <a:cs typeface="Calibri" charset="0"/>
                  </a:rPr>
                  <a:t>The summation of the squared errors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+…+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is called the residual sum of squares or RSS.</a:t>
                </a:r>
              </a:p>
              <a:p>
                <a:endParaRPr lang="en-US" sz="5100" b="1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  <a:blipFill>
                <a:blip r:embed="rId2"/>
                <a:stretch>
                  <a:fillRect l="-1043" t="-10588" r="-173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948318" y="4013273"/>
            <a:ext cx="0" cy="2326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8318" y="6340263"/>
            <a:ext cx="42635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061993" y="4083266"/>
            <a:ext cx="3333098" cy="22569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4818" y="64064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78603" y="4686522"/>
            <a:ext cx="132431" cy="132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11034" y="4149732"/>
            <a:ext cx="331469" cy="46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1577" y="379437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 point</a:t>
            </a:r>
          </a:p>
        </p:txBody>
      </p:sp>
      <p:cxnSp>
        <p:nvCxnSpPr>
          <p:cNvPr id="31" name="Straight Connector 30"/>
          <p:cNvCxnSpPr>
            <a:stCxn id="23" idx="4"/>
          </p:cNvCxnSpPr>
          <p:nvPr/>
        </p:nvCxnSpPr>
        <p:spPr>
          <a:xfrm flipH="1">
            <a:off x="5644818" y="4818953"/>
            <a:ext cx="1" cy="15213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578603" y="5205270"/>
            <a:ext cx="132431" cy="132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1"/>
            <a:endCxn id="32" idx="6"/>
          </p:cNvCxnSpPr>
          <p:nvPr/>
        </p:nvCxnSpPr>
        <p:spPr>
          <a:xfrm flipH="1">
            <a:off x="5711034" y="5249237"/>
            <a:ext cx="662330" cy="22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3364" y="506457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5380351" y="4752737"/>
            <a:ext cx="91226" cy="51874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charset="0"/>
                        </a:rPr>
                        <m:t>dp</m:t>
                      </m:r>
                      <m:r>
                        <a:rPr lang="en-US" sz="1400" b="0" i="0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𝑑𝑝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blipFill>
                <a:blip r:embed="rId3"/>
                <a:stretch>
                  <a:fillRect t="-3846" r="-398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91AB9C-3C6F-4ECF-AEE7-8FCC6B457E97}"/>
              </a:ext>
            </a:extLst>
          </p:cNvPr>
          <p:cNvSpPr txBox="1"/>
          <p:nvPr/>
        </p:nvSpPr>
        <p:spPr>
          <a:xfrm>
            <a:off x="3513707" y="4163711"/>
            <a:ext cx="461665" cy="20942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765346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computer will use the solution to the matrix form of the least squares equation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the regression equation</a:t>
                </a:r>
                <a:br>
                  <a:rPr lang="en-US" dirty="0"/>
                </a:b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dp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bmi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  <a:blipFill>
                <a:blip r:embed="rId2"/>
                <a:stretch>
                  <a:fillRect l="-1043" t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484158-E7DE-4FC8-9105-9C56FCEF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33" y="3562038"/>
            <a:ext cx="4549067" cy="3160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368A-9AF1-408A-B2EE-A2FCF1D41697}"/>
              </a:ext>
            </a:extLst>
          </p:cNvPr>
          <p:cNvCxnSpPr/>
          <p:nvPr/>
        </p:nvCxnSpPr>
        <p:spPr>
          <a:xfrm flipV="1">
            <a:off x="1860735" y="3676650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4E59DC-0ED1-4192-84D3-422A5B15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3562038"/>
            <a:ext cx="3448050" cy="25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8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F0C-5B59-4272-9CC2-FD9326C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3B095-F501-4A7B-9F59-ECEAEC754471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48" y="4822138"/>
            <a:ext cx="5883274" cy="76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8B563-76E6-477E-8151-5ACAA1F1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75" y="3800295"/>
            <a:ext cx="3448050" cy="255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/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the computer to solve the least squares equation for the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are the individual coefficients in the equation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bmi</a:t>
                </a:r>
                <a:r>
                  <a:rPr lang="en-US" sz="2800" dirty="0"/>
                  <a:t>’ column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disease_progression</a:t>
                </a:r>
                <a:r>
                  <a:rPr lang="en-US" sz="2800" dirty="0"/>
                  <a:t>’ column is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blipFill>
                <a:blip r:embed="rId5"/>
                <a:stretch>
                  <a:fillRect l="-1054" t="-2439" r="-117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1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33" y="3504351"/>
            <a:ext cx="4549067" cy="31600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18622" y="3633820"/>
            <a:ext cx="3904672" cy="2572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dp</m:t>
                      </m:r>
                      <m:r>
                        <a:rPr lang="en-US" sz="3000" i="1">
                          <a:latin typeface="Cambria Math" charset="0"/>
                        </a:rPr>
                        <m:t>=−117+10.23∗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bmi</m:t>
                      </m:r>
                      <m:r>
                        <a:rPr lang="en-US" sz="3000" i="1">
                          <a:latin typeface="Cambria Math" charset="0"/>
                        </a:rPr>
                        <m:t>+</m:t>
                      </m:r>
                      <m:r>
                        <a:rPr lang="en-US" sz="30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11FBC4-2B77-48E1-B74B-8B379916DD3E}"/>
              </a:ext>
            </a:extLst>
          </p:cNvPr>
          <p:cNvSpPr txBox="1"/>
          <p:nvPr/>
        </p:nvSpPr>
        <p:spPr>
          <a:xfrm>
            <a:off x="809625" y="195466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resulting equation can be used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a new ‘</a:t>
            </a:r>
            <a:r>
              <a:rPr lang="en-US" sz="2800" dirty="0" err="1"/>
              <a:t>bmi</a:t>
            </a:r>
            <a:r>
              <a:rPr lang="en-US" sz="2800" dirty="0"/>
              <a:t>’ to find a predicted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6729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interpretability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6681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Simple models are less accurate but more interpretable</a:t>
            </a:r>
          </a:p>
          <a:p>
            <a:pPr lvl="1"/>
            <a:r>
              <a:rPr lang="en-US" dirty="0"/>
              <a:t>Complex models are more accurate but less interpretable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3267243"/>
            <a:ext cx="5092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547634" y="2457213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859"/>
            <a:ext cx="6561483" cy="47614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In his Machine Learning text book Professor Mitchell states: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“The field of machine learning is concerned with the question of how to construct computer programs that automatically improve with experience.”</a:t>
            </a:r>
          </a:p>
          <a:p>
            <a:pPr>
              <a:spcAft>
                <a:spcPts val="600"/>
              </a:spcAft>
            </a:pPr>
            <a:r>
              <a:rPr lang="en-US" sz="3600" dirty="0">
                <a:hlinkClick r:id="rId4"/>
              </a:rPr>
              <a:t>http://www.cs.cmu.edu/~tom/mlbook/keyIdeas.pdf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39FE9-8339-4512-A796-B954C10D40A1}"/>
              </a:ext>
            </a:extLst>
          </p:cNvPr>
          <p:cNvSpPr/>
          <p:nvPr/>
        </p:nvSpPr>
        <p:spPr>
          <a:xfrm>
            <a:off x="8023567" y="1728422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3449959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When the variable we are trying to predict (</a:t>
            </a:r>
            <a:r>
              <a:rPr lang="en-US" i="1" dirty="0"/>
              <a:t>Y</a:t>
            </a:r>
            <a:r>
              <a:rPr lang="en-US" dirty="0"/>
              <a:t>) is quantitative (like a real number), then we talk about </a:t>
            </a:r>
            <a:r>
              <a:rPr lang="en-US" i="1" dirty="0"/>
              <a:t>regression</a:t>
            </a:r>
            <a:endParaRPr lang="en-US" dirty="0"/>
          </a:p>
          <a:p>
            <a:r>
              <a:rPr lang="en-US" dirty="0"/>
              <a:t>When the variable is categorical (like cat vs. dog), then we talk about </a:t>
            </a:r>
            <a:r>
              <a:rPr lang="en-US" i="1" dirty="0"/>
              <a:t>classification</a:t>
            </a:r>
          </a:p>
          <a:p>
            <a:r>
              <a:rPr lang="en-US" dirty="0"/>
              <a:t>Can you guess supervised / unsupervised and regression/classification?</a:t>
            </a:r>
          </a:p>
          <a:p>
            <a:pPr lvl="1"/>
            <a:r>
              <a:rPr lang="en-US" dirty="0"/>
              <a:t>User behavior clustering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Predicting whether an image contains a cat or not.</a:t>
            </a:r>
          </a:p>
        </p:txBody>
      </p:sp>
    </p:spTree>
    <p:extLst>
      <p:ext uri="{BB962C8B-B14F-4D97-AF65-F5344CB8AC3E}">
        <p14:creationId xmlns:p14="http://schemas.microsoft.com/office/powerpoint/2010/main" val="129189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25" r="6972" b="-2"/>
          <a:stretch/>
        </p:blipFill>
        <p:spPr>
          <a:xfrm>
            <a:off x="7940230" y="2501939"/>
            <a:ext cx="3672676" cy="2517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927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7038561" cy="4969566"/>
          </a:xfrm>
        </p:spPr>
        <p:txBody>
          <a:bodyPr>
            <a:normAutofit/>
          </a:bodyPr>
          <a:lstStyle/>
          <a:p>
            <a:r>
              <a:rPr lang="en-US" sz="4000" dirty="0"/>
              <a:t>Restated:  How can a machine learning algorithm use</a:t>
            </a:r>
            <a:r>
              <a:rPr lang="en-US" sz="4000" b="1" dirty="0"/>
              <a:t> experience</a:t>
            </a:r>
            <a:r>
              <a:rPr lang="en-US" sz="4000" dirty="0"/>
              <a:t> to </a:t>
            </a:r>
            <a:r>
              <a:rPr lang="en-US" sz="4000" b="1" dirty="0"/>
              <a:t>improve</a:t>
            </a:r>
            <a:r>
              <a:rPr lang="en-US" sz="4000" dirty="0"/>
              <a:t> </a:t>
            </a:r>
            <a:r>
              <a:rPr lang="en-US" sz="4000" b="1" dirty="0"/>
              <a:t>future</a:t>
            </a:r>
            <a:r>
              <a:rPr lang="en-US" sz="4000" dirty="0"/>
              <a:t> </a:t>
            </a:r>
            <a:r>
              <a:rPr lang="en-US" sz="4000" b="1" dirty="0"/>
              <a:t>performance</a:t>
            </a:r>
          </a:p>
          <a:p>
            <a:pPr lvl="1"/>
            <a:r>
              <a:rPr lang="en-US" sz="4000" dirty="0"/>
              <a:t>Experience = Data</a:t>
            </a:r>
          </a:p>
          <a:p>
            <a:pPr lvl="1"/>
            <a:r>
              <a:rPr lang="en-US" sz="4000" dirty="0"/>
              <a:t>Future = Data not yet seen</a:t>
            </a:r>
          </a:p>
          <a:p>
            <a:pPr lvl="1"/>
            <a:r>
              <a:rPr lang="en-US" sz="4000" dirty="0"/>
              <a:t>Performance = Error function or loss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5A737-8A11-4FCA-AD04-504A190E9A2A}"/>
              </a:ext>
            </a:extLst>
          </p:cNvPr>
          <p:cNvSpPr/>
          <p:nvPr/>
        </p:nvSpPr>
        <p:spPr>
          <a:xfrm>
            <a:off x="8416163" y="1825625"/>
            <a:ext cx="272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Tom M. Mitchell</a:t>
            </a:r>
          </a:p>
          <a:p>
            <a:pPr algn="ctr"/>
            <a:r>
              <a:rPr lang="en-US" dirty="0"/>
              <a:t>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88469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ISLR:</a:t>
            </a:r>
            <a:br>
              <a:rPr lang="en-US" dirty="0"/>
            </a:br>
            <a:r>
              <a:rPr lang="en-US" dirty="0"/>
              <a:t>“</a:t>
            </a:r>
            <a:r>
              <a:rPr lang="en-US" i="1" dirty="0"/>
              <a:t>Statistical learning</a:t>
            </a:r>
            <a:r>
              <a:rPr lang="en-US" dirty="0"/>
              <a:t> refers to a vast set of tools for </a:t>
            </a:r>
            <a:r>
              <a:rPr lang="en-US" i="1" dirty="0"/>
              <a:t>understanding data</a:t>
            </a:r>
            <a:r>
              <a:rPr lang="en-US" dirty="0"/>
              <a:t>. These tools can be classified as </a:t>
            </a:r>
            <a:r>
              <a:rPr lang="en-US" b="1" i="1" dirty="0"/>
              <a:t>supervised</a:t>
            </a:r>
            <a:r>
              <a:rPr lang="en-US" dirty="0"/>
              <a:t> or </a:t>
            </a:r>
            <a:r>
              <a:rPr lang="en-US" b="1" i="1" dirty="0"/>
              <a:t>unsupervised</a:t>
            </a:r>
            <a:r>
              <a:rPr lang="en-US" dirty="0"/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191174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2476" cy="369464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Features: </a:t>
            </a:r>
            <a:r>
              <a:rPr lang="en-US" i="1" dirty="0"/>
              <a:t> </a:t>
            </a:r>
            <a:r>
              <a:rPr lang="en-US" dirty="0"/>
              <a:t>Input variables, predictors, or independent variables</a:t>
            </a:r>
          </a:p>
          <a:p>
            <a:pPr lvl="1"/>
            <a:r>
              <a:rPr lang="en-US" dirty="0"/>
              <a:t>In the data frame to the right:  Sepal length, sepal width, petal length, petal width.</a:t>
            </a:r>
          </a:p>
          <a:p>
            <a:r>
              <a:rPr lang="en-US" b="1" i="1" dirty="0"/>
              <a:t>Target</a:t>
            </a:r>
            <a:r>
              <a:rPr lang="en-US" dirty="0"/>
              <a:t>:  What we want to predict or associate with what we measure:  AKA outputs, response, dependent variable</a:t>
            </a:r>
          </a:p>
          <a:p>
            <a:pPr lvl="1"/>
            <a:r>
              <a:rPr lang="en-US" dirty="0"/>
              <a:t>In the data frame to the right: 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627AF-FCFA-4210-9C41-1F74939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682221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7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3641.545"/>
  <p:tag name="LATEXADDIN" val="\documentclass{article}&#10;\usepackage{amsmath}&#10;\pagestyle{empty}&#10;\begin{document}&#10;&#10;$\widehat{\beta}_{LS} = {\underset \beta {\text{argmin}}} ||{\bf \epsilon}||^2 = {\underset \beta {\text{argmin}}} ||{\bf Y - X\beta}||^2 = {\underset \beta {\text{argmin}}}  \sum_{i=1}^{n} ( y_i - x_{i}\beta)^2$&#10;&#10;&#10;\end{document}"/>
  <p:tag name="IGUANATEXSIZE" val="32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1342.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562.805"/>
  <p:tag name="LATEXADDIN" val="\documentclass{article}&#10;\usepackage{amsmath}&#10;\pagestyle{empty}&#10;\begin{document}&#10;&#10;$L(Y|X,\beta) = \prod_{i=1}^{n} f(y_i|x_i,\beta)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3641.545"/>
  <p:tag name="LATEXADDIN" val="\documentclass{article}&#10;\usepackage{amsmath}&#10;\pagestyle{empty}&#10;\begin{document}&#10;&#10;$\widehat{\beta}_{LS} = {\underset \beta {\text{argmin}}} ||{\bf \epsilon}||^2 = {\underset \beta {\text{argmin}}} ||{\bf Y - X\beta}||^2 = {\underset \beta {\text{argmin}}}  \sum_{i=1}^{n} ( y_i - x_{i}\beta)^2$&#10;&#10;&#10;\end{document}"/>
  <p:tag name="IGUANATEXSIZE" val="32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1342.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6644</TotalTime>
  <Words>3600</Words>
  <Application>Microsoft Office PowerPoint</Application>
  <PresentationFormat>Widescreen</PresentationFormat>
  <Paragraphs>431</Paragraphs>
  <Slides>60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IST718 A statistical perspective on learning</vt:lpstr>
      <vt:lpstr>Outline of this unit</vt:lpstr>
      <vt:lpstr>What is learning?</vt:lpstr>
      <vt:lpstr>What is Learning</vt:lpstr>
      <vt:lpstr>Tom Mitchell</vt:lpstr>
      <vt:lpstr>What is Machine Learning</vt:lpstr>
      <vt:lpstr>Machine Learning</vt:lpstr>
      <vt:lpstr>What is Statistical Learning?</vt:lpstr>
      <vt:lpstr>Terminology</vt:lpstr>
      <vt:lpstr>Terminology: Supervised Learning</vt:lpstr>
      <vt:lpstr>Terminology: Unsupervised Learning</vt:lpstr>
      <vt:lpstr>Examples of unsupervised learning</vt:lpstr>
      <vt:lpstr>Examples of unsupervised learning</vt:lpstr>
      <vt:lpstr>Summary: Supervised vs unsupervised learning</vt:lpstr>
      <vt:lpstr>Terminology: Examples</vt:lpstr>
      <vt:lpstr>Mathematical formalization of learning</vt:lpstr>
      <vt:lpstr>Mathematical formalization of learning</vt:lpstr>
      <vt:lpstr>Mathematical formalization of learning</vt:lpstr>
      <vt:lpstr>Mathematical formalization of learning</vt:lpstr>
      <vt:lpstr>Mathematical formalization of learning</vt:lpstr>
      <vt:lpstr>Example: Diabetes dataset</vt:lpstr>
      <vt:lpstr>A statistical perspective on learning</vt:lpstr>
      <vt:lpstr>A statistical perspective on learning</vt:lpstr>
      <vt:lpstr>Why we estimate f:</vt:lpstr>
      <vt:lpstr>Why we estimate f: Prediction</vt:lpstr>
      <vt:lpstr>Why we estimate f: Prediction</vt:lpstr>
      <vt:lpstr>Squared Error</vt:lpstr>
      <vt:lpstr>Least Square Error Loss Function (LSE)</vt:lpstr>
      <vt:lpstr>Expected Value of Squared Error</vt:lpstr>
      <vt:lpstr>Expected Value of Squared Error</vt:lpstr>
      <vt:lpstr>What is Reducible and Irreducible Error</vt:lpstr>
      <vt:lpstr>What is Reducible Error</vt:lpstr>
      <vt:lpstr>What is Irreducible Error?</vt:lpstr>
      <vt:lpstr>Why we estimate f: Inference</vt:lpstr>
      <vt:lpstr>How do we estimate f?</vt:lpstr>
      <vt:lpstr>How do we estimate f: Parametric Methods </vt:lpstr>
      <vt:lpstr>How do we estimate f: Nonparametric Methods </vt:lpstr>
      <vt:lpstr>How we estimate f</vt:lpstr>
      <vt:lpstr>Maximum Likelihood Estimation (MLE)</vt:lpstr>
      <vt:lpstr>Gaussian distribution</vt:lpstr>
      <vt:lpstr>Maximum Likelihood Estimation (MLE)</vt:lpstr>
      <vt:lpstr>A high-level description of MLE</vt:lpstr>
      <vt:lpstr>Derivation of Least Squares Using MLE</vt:lpstr>
      <vt:lpstr>Derivation of Least Squares Using MLE</vt:lpstr>
      <vt:lpstr>L2 Norm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Summary of MLE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Accuracy vs. interpretability tradeoff</vt:lpstr>
      <vt:lpstr>Regression vs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Advanced Information Analytics </dc:title>
  <dc:creator>Will</dc:creator>
  <cp:lastModifiedBy>Will</cp:lastModifiedBy>
  <cp:revision>97</cp:revision>
  <dcterms:created xsi:type="dcterms:W3CDTF">2019-08-04T19:30:48Z</dcterms:created>
  <dcterms:modified xsi:type="dcterms:W3CDTF">2020-02-17T16:56:03Z</dcterms:modified>
</cp:coreProperties>
</file>